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0" r:id="rId2"/>
    <p:sldMasterId id="2147483683" r:id="rId3"/>
    <p:sldMasterId id="2147483695" r:id="rId4"/>
  </p:sldMasterIdLst>
  <p:notesMasterIdLst>
    <p:notesMasterId r:id="rId25"/>
  </p:notesMasterIdLst>
  <p:sldIdLst>
    <p:sldId id="300" r:id="rId5"/>
    <p:sldId id="378" r:id="rId6"/>
    <p:sldId id="358" r:id="rId7"/>
    <p:sldId id="365" r:id="rId8"/>
    <p:sldId id="374" r:id="rId9"/>
    <p:sldId id="303" r:id="rId10"/>
    <p:sldId id="327" r:id="rId11"/>
    <p:sldId id="356" r:id="rId12"/>
    <p:sldId id="373" r:id="rId13"/>
    <p:sldId id="375" r:id="rId14"/>
    <p:sldId id="371" r:id="rId15"/>
    <p:sldId id="359" r:id="rId16"/>
    <p:sldId id="372" r:id="rId17"/>
    <p:sldId id="376" r:id="rId18"/>
    <p:sldId id="377" r:id="rId19"/>
    <p:sldId id="364" r:id="rId20"/>
    <p:sldId id="357" r:id="rId21"/>
    <p:sldId id="363" r:id="rId22"/>
    <p:sldId id="367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9D7CF"/>
    <a:srgbClr val="F9423A"/>
    <a:srgbClr val="29BEC4"/>
    <a:srgbClr val="0DB282"/>
    <a:srgbClr val="FA5D56"/>
    <a:srgbClr val="302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94" autoAdjust="0"/>
    <p:restoredTop sz="88468" autoAdjust="0"/>
  </p:normalViewPr>
  <p:slideViewPr>
    <p:cSldViewPr snapToGrid="0">
      <p:cViewPr varScale="1">
        <p:scale>
          <a:sx n="69" d="100"/>
          <a:sy n="69" d="100"/>
        </p:scale>
        <p:origin x="10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E7AFA-B288-4772-BBF4-2A3B98CDEDAE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64CA3-069F-4AC6-9557-3FDE03BFC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64CA3-069F-4AC6-9557-3FDE03BFC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43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is a global, not-for-profit association where data professionals Connect, Share and Learn.</a:t>
            </a:r>
          </a:p>
          <a:p>
            <a:r>
              <a:rPr lang="en-US" dirty="0"/>
              <a:t>Joining PASS is free, and gives you access to hundreds of hours of free online content, live virtual and in-person events, the ability to join Local Groups in your area, and an annual conference, PASS Summit.</a:t>
            </a:r>
          </a:p>
          <a:p>
            <a:r>
              <a:rPr lang="en-US" dirty="0"/>
              <a:t>PASS is a great way to connect with like-minded professionals, increase your technical expertise, and grow your career.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70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64CA3-069F-4AC6-9557-3FDE03BFC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8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64CA3-069F-4AC6-9557-3FDE03BFC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82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376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7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14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550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4855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1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828" y="589071"/>
            <a:ext cx="6255483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512" y="299140"/>
            <a:ext cx="109728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Styling</a:t>
            </a:r>
          </a:p>
        </p:txBody>
      </p:sp>
    </p:spTree>
    <p:extLst/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68348" y="4351927"/>
            <a:ext cx="9806857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5400" b="0" dirty="0">
                <a:solidFill>
                  <a:schemeClr val="bg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68348" y="4351927"/>
            <a:ext cx="9806857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5400" b="0" dirty="0">
                <a:solidFill>
                  <a:schemeClr val="bg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8347" y="5323519"/>
            <a:ext cx="9808356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dirty="0">
                <a:solidFill>
                  <a:schemeClr val="bg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5" y="1465868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8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6" y="1993900"/>
            <a:ext cx="5386916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01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0701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518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92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72728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18899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17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1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57712" y="2867775"/>
            <a:ext cx="4620524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6572988" y="2867775"/>
            <a:ext cx="4620524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57711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572988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6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/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4" y="1465866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6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5" y="1993900"/>
            <a:ext cx="5386916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2077162"/>
            <a:ext cx="4684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72200" y="2077162"/>
            <a:ext cx="4684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0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712" r:id="rId5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713" r:id="rId11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4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articles/Integration+Services+(SSIS)/177918/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qlservercentral.com/NewsletterArchive/2018/10/15/17576129" TargetMode="External"/><Relationship Id="rId5" Type="http://schemas.openxmlformats.org/officeDocument/2006/relationships/hyperlink" Target="http://www.sqlservercentral.com/NewsletterArchive/2018/10/18/17607657" TargetMode="External"/><Relationship Id="rId4" Type="http://schemas.openxmlformats.org/officeDocument/2006/relationships/hyperlink" Target="http://www.sqlservercentral.com/blogs/sql-guatemala/2018/10/03/how-to-embed-a-powerbi-report-into-html-cod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mssqltips.com/sqlservertip/5169/sql-server-parallelism-overview/" TargetMode="External"/><Relationship Id="rId7" Type="http://schemas.openxmlformats.org/officeDocument/2006/relationships/hyperlink" Target="https://www.mssqltips.com/sqlservertip/5658/capturing-sql-server-deadlocks-using-extended-ev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ssqltips.com/sqlservertip/5709/using-compress-and-decompress-in-sql-server-to-save-disk-space/" TargetMode="External"/><Relationship Id="rId5" Type="http://schemas.openxmlformats.org/officeDocument/2006/relationships/hyperlink" Target="https://www.mssqltips.com/sqlservertip/5721/script-to-obtain-most-recent-sql-server-backup-information-for-all-databases/" TargetMode="External"/><Relationship Id="rId4" Type="http://schemas.openxmlformats.org/officeDocument/2006/relationships/hyperlink" Target="https://www.mssqltips.com/sqlservertip/5713/sql-server-database-mirroring-inventory-and-monitoring-scrip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www.mssqltips.com/mssqltips-author-of-yea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About/WriteForUs" TargetMode="External"/><Relationship Id="rId2" Type="http://schemas.openxmlformats.org/officeDocument/2006/relationships/hyperlink" Target="https://www.mssqltips.com/contribute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qlshack.com/about-u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tssug.pass.org/en-us/sessionsubmission.aspx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blo-echeverri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ssqltips.com/sqlserverauthor/267/pablo-echeverri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gtssug@gmail.com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acebook.com/groups/gtssu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s://twitter.com/gtssu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SSUG" TargetMode="External"/><Relationship Id="rId2" Type="http://schemas.openxmlformats.org/officeDocument/2006/relationships/hyperlink" Target="http://gtssug.pass.org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268/eventhome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pass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NewsletterArchive/2018/08/26/1748339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microsoft.com/en-us/sql-server/sql-server-201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1" y="2050991"/>
            <a:ext cx="3557383" cy="13245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94545" y="2386014"/>
            <a:ext cx="8535380" cy="242869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5000" dirty="0">
                <a:latin typeface="+mn-lt"/>
              </a:rPr>
              <a:t>Guatemala SQL Server group </a:t>
            </a:r>
          </a:p>
          <a:p>
            <a:r>
              <a:rPr lang="en-US" sz="5000" dirty="0">
                <a:latin typeface="+mn-lt"/>
              </a:rPr>
              <a:t>October 2018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8894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A1A-8989-4C20-AC86-7BEDCBE2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C2288-9CF3-4C1F-AE7A-3257913C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78" y="1854741"/>
            <a:ext cx="9984578" cy="25565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32C38-E358-4D74-B9B2-3D0E85660871}"/>
              </a:ext>
            </a:extLst>
          </p:cNvPr>
          <p:cNvSpPr txBox="1"/>
          <p:nvPr/>
        </p:nvSpPr>
        <p:spPr>
          <a:xfrm>
            <a:off x="2965672" y="5154865"/>
            <a:ext cx="620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Christian Araujo (</a:t>
            </a:r>
            <a:r>
              <a:rPr lang="en-US" b="1" dirty="0">
                <a:solidFill>
                  <a:srgbClr val="293338"/>
                </a:solidFill>
              </a:rPr>
              <a:t>@</a:t>
            </a:r>
            <a:r>
              <a:rPr lang="en-US" b="1" dirty="0" err="1">
                <a:solidFill>
                  <a:srgbClr val="293338"/>
                </a:solidFill>
              </a:rPr>
              <a:t>charaujo</a:t>
            </a:r>
            <a:r>
              <a:rPr lang="en-US" dirty="0"/>
              <a:t>)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11926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CEF710-74B7-8440-A204-6611BACF8AED}"/>
              </a:ext>
            </a:extLst>
          </p:cNvPr>
          <p:cNvSpPr txBox="1"/>
          <p:nvPr/>
        </p:nvSpPr>
        <p:spPr>
          <a:xfrm>
            <a:off x="270450" y="1843950"/>
            <a:ext cx="98987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Articles: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hlinkClick r:id="rId3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SSIS Basics: Bulk-Import various text files into a table </a:t>
            </a:r>
            <a:r>
              <a:rPr lang="en-US" dirty="0"/>
              <a:t>(Eduardo Pivaral)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r>
              <a:rPr lang="en-US" sz="2000" dirty="0"/>
              <a:t>Featured blog posts: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How to embed a </a:t>
            </a:r>
            <a:r>
              <a:rPr lang="en-US" sz="2000" b="1" dirty="0" err="1">
                <a:hlinkClick r:id="rId4"/>
              </a:rPr>
              <a:t>PowerBI</a:t>
            </a:r>
            <a:r>
              <a:rPr lang="en-US" sz="2000" b="1" dirty="0">
                <a:hlinkClick r:id="rId4"/>
              </a:rPr>
              <a:t> report into HTML code</a:t>
            </a:r>
            <a:r>
              <a:rPr lang="en-US" sz="2000" b="1" dirty="0"/>
              <a:t> </a:t>
            </a:r>
            <a:r>
              <a:rPr lang="en-US" sz="2000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Creating Wait stats widget on Azure Data Studio for macOS</a:t>
            </a:r>
            <a:r>
              <a:rPr lang="en-US" sz="2000" b="1" dirty="0"/>
              <a:t> </a:t>
            </a:r>
            <a:r>
              <a:rPr lang="en-US" sz="2000" dirty="0"/>
              <a:t>(Carlos Robles)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6"/>
              </a:rPr>
              <a:t>Starting SSMS with a specific connection and script file</a:t>
            </a:r>
            <a:r>
              <a:rPr lang="en-US" sz="2000" b="1" dirty="0"/>
              <a:t> </a:t>
            </a:r>
            <a:r>
              <a:rPr lang="en-US" sz="2000" dirty="0"/>
              <a:t>(Carlos Robles)</a:t>
            </a:r>
          </a:p>
          <a:p>
            <a:pPr algn="just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2036DB-2AA5-E341-88EA-DA919F612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50" y="168662"/>
            <a:ext cx="3136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3996EEB-E897-AA4C-BFBD-77BDE151DA50}"/>
              </a:ext>
            </a:extLst>
          </p:cNvPr>
          <p:cNvSpPr txBox="1"/>
          <p:nvPr/>
        </p:nvSpPr>
        <p:spPr>
          <a:xfrm>
            <a:off x="285135" y="1751617"/>
            <a:ext cx="1162172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Articles: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SQL Server Parallelism Overview </a:t>
            </a:r>
            <a:r>
              <a:rPr lang="en-US" dirty="0"/>
              <a:t>(Pablo Echeverria)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SQL Server Database Mirroring Inventory and Monitoring Scripts </a:t>
            </a:r>
            <a:r>
              <a:rPr lang="en-US" dirty="0"/>
              <a:t>(Alejandro Cobar)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Script to obtain most recent SQL Server backup information for all databases </a:t>
            </a:r>
            <a:r>
              <a:rPr lang="en-US" dirty="0"/>
              <a:t>(Alejandro Cobar)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6"/>
              </a:rPr>
              <a:t>Using COMPRESS and DECOMPRESS in SQL Server to Save Disk Space </a:t>
            </a:r>
            <a:r>
              <a:rPr lang="en-US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7"/>
              </a:rPr>
              <a:t>Capturing SQL Server Deadlocks using Extended Events </a:t>
            </a:r>
            <a:r>
              <a:rPr lang="en-US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1FC3-CF62-8D4B-BA78-B629B85BB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31" y="168787"/>
            <a:ext cx="2373937" cy="12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E1FC3-CF62-8D4B-BA78-B629B85B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67" y="238970"/>
            <a:ext cx="2373937" cy="12604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6FC0B-6DBD-4E01-8F5E-B048D53FDC7F}"/>
              </a:ext>
            </a:extLst>
          </p:cNvPr>
          <p:cNvSpPr/>
          <p:nvPr/>
        </p:nvSpPr>
        <p:spPr>
          <a:xfrm>
            <a:off x="6471162" y="2805600"/>
            <a:ext cx="5720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Pablo Echeverria </a:t>
            </a:r>
            <a:r>
              <a:rPr lang="en-US" dirty="0"/>
              <a:t>and </a:t>
            </a:r>
            <a:r>
              <a:rPr lang="en-US" b="1" dirty="0"/>
              <a:t>Eduardo Pivaral </a:t>
            </a:r>
            <a:r>
              <a:rPr lang="en-US" dirty="0"/>
              <a:t>were nominated for 2018 </a:t>
            </a:r>
            <a:r>
              <a:rPr lang="en-US" dirty="0" err="1"/>
              <a:t>MSSQLTips</a:t>
            </a:r>
            <a:r>
              <a:rPr lang="en-US" dirty="0"/>
              <a:t> awards. </a:t>
            </a:r>
          </a:p>
          <a:p>
            <a:endParaRPr lang="en-US" dirty="0"/>
          </a:p>
          <a:p>
            <a:r>
              <a:rPr lang="en-US" dirty="0"/>
              <a:t>You can vote every day for them </a:t>
            </a:r>
            <a:r>
              <a:rPr lang="en-US" sz="1600" dirty="0"/>
              <a:t>(until Dec 31 2018) </a:t>
            </a:r>
            <a:r>
              <a:rPr lang="en-US" dirty="0"/>
              <a:t>at: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https://www.mssqltips.com/mssqltips-author-of-year/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2ABDB-DFDE-42F8-BC5B-89B1B329C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67" y="1766702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A8E8-D69B-4364-98EC-50E710E3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write technical articles?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3A197-73D4-4DF2-A603-F6506608B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070" y="1608096"/>
            <a:ext cx="9934090" cy="4137384"/>
          </a:xfrm>
        </p:spPr>
        <p:txBody>
          <a:bodyPr>
            <a:normAutofit/>
          </a:bodyPr>
          <a:lstStyle/>
          <a:p>
            <a:r>
              <a:rPr lang="en-US" sz="2800" dirty="0"/>
              <a:t>Learn more on each site:</a:t>
            </a:r>
          </a:p>
          <a:p>
            <a:endParaRPr lang="en-US" sz="2800" dirty="0"/>
          </a:p>
          <a:p>
            <a:r>
              <a:rPr lang="en-US" sz="2800" b="1" dirty="0">
                <a:hlinkClick r:id="rId2"/>
              </a:rPr>
              <a:t>https://www.mssqltips.com/contribute/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hlinkClick r:id="rId3"/>
              </a:rPr>
              <a:t>http://www.sqlservercentral.com/About/WriteForUs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hlinkClick r:id="rId4"/>
              </a:rPr>
              <a:t>https://www.sqlshack.com/about-us/</a:t>
            </a:r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784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8A63-1045-4A23-BC4C-3B756DDF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speakers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D629E-0A76-418A-8E26-E605C963A19D}"/>
              </a:ext>
            </a:extLst>
          </p:cNvPr>
          <p:cNvSpPr/>
          <p:nvPr/>
        </p:nvSpPr>
        <p:spPr>
          <a:xfrm>
            <a:off x="1718854" y="2305615"/>
            <a:ext cx="90474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Want to participate as speaker in Guatemala's SQL Server User Group monthly meeting? then visit: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https://gtssug.pass.org/en-us/sessionsubmission.aspx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731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0476" y="0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Main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9091CC-61DC-E04C-B98E-94A38A47E707}"/>
              </a:ext>
            </a:extLst>
          </p:cNvPr>
          <p:cNvSpPr/>
          <p:nvPr/>
        </p:nvSpPr>
        <p:spPr>
          <a:xfrm>
            <a:off x="969165" y="1445988"/>
            <a:ext cx="102536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Cómo aprovechar el paralelismo en SQL Server</a:t>
            </a:r>
            <a:endParaRPr lang="en-US" sz="2000" b="1" dirty="0"/>
          </a:p>
          <a:p>
            <a:pPr fontAlgn="base"/>
            <a:r>
              <a:rPr lang="en-US" i="1" dirty="0">
                <a:solidFill>
                  <a:srgbClr val="293338"/>
                </a:solidFill>
                <a:latin typeface="+mj-lt"/>
              </a:rPr>
              <a:t>Pablo Echeverria, </a:t>
            </a:r>
            <a:r>
              <a:rPr lang="pt-BR" i="1" dirty="0" err="1">
                <a:solidFill>
                  <a:srgbClr val="293338"/>
                </a:solidFill>
                <a:latin typeface="+mj-lt"/>
              </a:rPr>
              <a:t>Logical</a:t>
            </a:r>
            <a:r>
              <a:rPr lang="pt-BR" i="1" dirty="0">
                <a:solidFill>
                  <a:srgbClr val="293338"/>
                </a:solidFill>
                <a:latin typeface="+mj-lt"/>
              </a:rPr>
              <a:t> </a:t>
            </a:r>
            <a:r>
              <a:rPr lang="pt-BR" i="1" dirty="0" err="1">
                <a:solidFill>
                  <a:srgbClr val="293338"/>
                </a:solidFill>
                <a:latin typeface="+mj-lt"/>
              </a:rPr>
              <a:t>Database</a:t>
            </a:r>
            <a:r>
              <a:rPr lang="pt-BR" i="1" dirty="0">
                <a:solidFill>
                  <a:srgbClr val="293338"/>
                </a:solidFill>
                <a:latin typeface="+mj-lt"/>
              </a:rPr>
              <a:t> Administrator, Atos Guatemala</a:t>
            </a:r>
            <a:endParaRPr lang="en-US" i="1" dirty="0">
              <a:solidFill>
                <a:srgbClr val="293338"/>
              </a:solidFill>
              <a:latin typeface="+mj-lt"/>
            </a:endParaRPr>
          </a:p>
          <a:p>
            <a:pPr fontAlgn="base"/>
            <a:endParaRPr lang="en-US" sz="2000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s-ES" sz="1600" dirty="0"/>
              <a:t>En SQL Server a menudo nos encontramos con que el uso de CPU, memoria, disco o tiempo de ejecución llega hasta el límite más alto, y después de buscar la causa nos damos cuenta que hay consultas, aunque a simple vista sencillas, que consumen estos recursos. ¿Por qué ocurre esto, y cómo podemos resolverlo? La respuesta se encuentra en la automatización de procesos y aprovechamiento del paralelismo en SQL Server, lo cual se enseñará en esta sesión interactiva que incluye ejemplos prácticos y reales que puedes aplicar en el día a día. </a:t>
            </a:r>
          </a:p>
          <a:p>
            <a:pPr fontAlgn="base"/>
            <a:endParaRPr lang="en-US" sz="2000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n-US" sz="2000" b="1" dirty="0">
                <a:solidFill>
                  <a:srgbClr val="293338"/>
                </a:solidFill>
                <a:latin typeface="+mj-lt"/>
              </a:rPr>
              <a:t>About Pablo:</a:t>
            </a:r>
          </a:p>
          <a:p>
            <a:pPr fontAlgn="base"/>
            <a:endParaRPr lang="en-US" sz="2000" b="1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s-ES" sz="1600" dirty="0"/>
              <a:t>Pablo Echeverria, tiene más de 13 años de experiencia en desarrollo de aplicaciones críticas de alto impacto y de elevado número de usuarios simultáneos, Pablo cuenta con certificaciones en SQL Server 2012-2014. Disfruta de viajar y conocer nuevos lugares, lo cual le permite tener nuevas experiencias de vida. 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 err="1"/>
              <a:t>Linkedin</a:t>
            </a:r>
            <a:r>
              <a:rPr lang="es-ES" sz="1600" b="1" dirty="0"/>
              <a:t>: </a:t>
            </a:r>
            <a:r>
              <a:rPr lang="es-ES" sz="1600" dirty="0">
                <a:hlinkClick r:id="rId3"/>
              </a:rPr>
              <a:t>https://www.linkedin.com/in/pablo-echeverria/</a:t>
            </a:r>
            <a:endParaRPr lang="es-ES" sz="1600" dirty="0"/>
          </a:p>
          <a:p>
            <a:pPr fontAlgn="base"/>
            <a:r>
              <a:rPr lang="es-ES" sz="1600" b="1" dirty="0" err="1"/>
              <a:t>MSSQLTips</a:t>
            </a:r>
            <a:r>
              <a:rPr lang="es-ES" sz="1600" b="1" dirty="0"/>
              <a:t>: </a:t>
            </a:r>
            <a:r>
              <a:rPr lang="es-ES" sz="1600" dirty="0">
                <a:hlinkClick r:id="rId4"/>
              </a:rPr>
              <a:t>https://www.mssqltips.com/sqlserverauthor/267/pablo-echeverria/</a:t>
            </a:r>
            <a:endParaRPr lang="es-ES" sz="1600" dirty="0"/>
          </a:p>
          <a:p>
            <a:pPr fontAlgn="base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18BCC-5CFB-6641-AD21-237672DF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28" y="1840795"/>
            <a:ext cx="3710118" cy="1243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0A04E-6DFA-FA46-9405-7AA84152C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25" y="1496058"/>
            <a:ext cx="3846995" cy="1932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3C860-CD39-4AA4-BA26-127CA5B10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03" y="3605981"/>
            <a:ext cx="5191125" cy="140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5DE2-A427-48E7-B406-F3F2AF1A27E0}"/>
              </a:ext>
            </a:extLst>
          </p:cNvPr>
          <p:cNvSpPr txBox="1"/>
          <p:nvPr/>
        </p:nvSpPr>
        <p:spPr>
          <a:xfrm>
            <a:off x="2340550" y="5728702"/>
            <a:ext cx="756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Want to become a sponsor? Send an email to: </a:t>
            </a:r>
            <a:r>
              <a:rPr lang="en-US" b="1" dirty="0">
                <a:hlinkClick r:id="rId6"/>
              </a:rPr>
              <a:t>gtssug@gmail.com</a:t>
            </a:r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CE6B9CC-89BD-4752-A192-5CAB35A9665D}"/>
              </a:ext>
            </a:extLst>
          </p:cNvPr>
          <p:cNvSpPr txBox="1">
            <a:spLocks/>
          </p:cNvSpPr>
          <p:nvPr/>
        </p:nvSpPr>
        <p:spPr>
          <a:xfrm>
            <a:off x="527990" y="1306279"/>
            <a:ext cx="5988965" cy="589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tx1"/>
                </a:solidFill>
              </a:rPr>
              <a:t>For all the links just scan the following QR code:</a:t>
            </a:r>
          </a:p>
          <a:p>
            <a:pPr algn="just"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7A40C-4E76-4E46-9259-69F1E952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83" y="1718509"/>
            <a:ext cx="5026743" cy="50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2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89071"/>
            <a:ext cx="12192000" cy="685800"/>
          </a:xfrm>
        </p:spPr>
        <p:txBody>
          <a:bodyPr/>
          <a:lstStyle/>
          <a:p>
            <a:r>
              <a:rPr lang="en-US" dirty="0">
                <a:latin typeface="+mj-lt"/>
              </a:rPr>
              <a:t>Follow 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4800" dirty="0">
                <a:latin typeface="+mn-lt"/>
              </a:rPr>
              <a:t> </a:t>
            </a:r>
            <a:r>
              <a:rPr lang="en-US" sz="4800" dirty="0" err="1">
                <a:latin typeface="+mn-lt"/>
              </a:rPr>
              <a:t>GTSSUG.PASS.org</a:t>
            </a:r>
            <a:endParaRPr lang="en-US" sz="4800" dirty="0">
              <a:latin typeface="+mn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facebook 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36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35" y="352482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342166" y="5058636"/>
            <a:ext cx="5507665" cy="5914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#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SQLPassGT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gtssug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471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292082" y="1371600"/>
            <a:ext cx="5988965" cy="37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EAD29-23F5-428C-8799-BE8FD621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0" y="158164"/>
            <a:ext cx="10630721" cy="4913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D7B22-42F3-4E83-ADA4-7881CB3E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8" y="4709370"/>
            <a:ext cx="3601321" cy="16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89071"/>
            <a:ext cx="12192000" cy="685800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4800" dirty="0">
                <a:latin typeface="+mn-lt"/>
              </a:rPr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79" y="3462905"/>
            <a:ext cx="943030" cy="9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88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87" y="352482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342167" y="4980870"/>
            <a:ext cx="5507665" cy="150708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2800" dirty="0">
                <a:latin typeface="+mn-lt"/>
              </a:rPr>
              <a:t>#</a:t>
            </a:r>
            <a:r>
              <a:rPr lang="en-US" sz="2800" dirty="0" err="1">
                <a:latin typeface="+mn-lt"/>
              </a:rPr>
              <a:t>sqlpass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@</a:t>
            </a:r>
            <a:r>
              <a:rPr lang="en-US" sz="2800" dirty="0" err="1">
                <a:latin typeface="+mn-lt"/>
              </a:rPr>
              <a:t>sqlpass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@</a:t>
            </a:r>
            <a:r>
              <a:rPr lang="en-US" sz="2800" dirty="0" err="1">
                <a:latin typeface="+mn-lt"/>
              </a:rPr>
              <a:t>passcommunity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Image result for instagram logo">
            <a:extLst>
              <a:ext uri="{FF2B5EF4-FFF2-40B4-BE49-F238E27FC236}">
                <a16:creationId xmlns:a16="http://schemas.microsoft.com/office/drawing/2014/main" id="{177014BE-3D08-421E-813A-B3FE40B2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36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8E082BA1-DE00-4A6F-9DFC-ADF14AC7DBD8}"/>
              </a:ext>
            </a:extLst>
          </p:cNvPr>
          <p:cNvSpPr txBox="1">
            <a:spLocks/>
          </p:cNvSpPr>
          <p:nvPr/>
        </p:nvSpPr>
        <p:spPr>
          <a:xfrm>
            <a:off x="527991" y="1566768"/>
            <a:ext cx="3836192" cy="89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Board Members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292082" y="1371600"/>
            <a:ext cx="5988965" cy="37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4B172-E4EB-E043-A646-144A51D0CCC1}"/>
              </a:ext>
            </a:extLst>
          </p:cNvPr>
          <p:cNvSpPr/>
          <p:nvPr/>
        </p:nvSpPr>
        <p:spPr>
          <a:xfrm>
            <a:off x="527990" y="925300"/>
            <a:ext cx="10955139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rgbClr val="293338"/>
              </a:solidFill>
            </a:endParaRPr>
          </a:p>
          <a:p>
            <a:endParaRPr lang="en-US" sz="24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Christian Araujo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charaujo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Carlos Lopez	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CarlosLopezSQL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Eduardo Pivaral	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EduardoDBA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Carlos Robles	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dbamastery</a:t>
            </a:r>
            <a:endParaRPr lang="en-US" sz="2800" b="1" dirty="0">
              <a:solidFill>
                <a:srgbClr val="293338"/>
              </a:solidFill>
            </a:endParaRPr>
          </a:p>
          <a:p>
            <a:endParaRPr lang="en-US" sz="2800" dirty="0">
              <a:solidFill>
                <a:srgbClr val="293338"/>
              </a:solidFill>
            </a:endParaRPr>
          </a:p>
          <a:p>
            <a:r>
              <a:rPr lang="en-US" sz="2800" dirty="0">
                <a:solidFill>
                  <a:srgbClr val="293338"/>
                </a:solidFill>
                <a:hlinkClick r:id="rId2"/>
              </a:rPr>
              <a:t>gtssug.pass.org</a:t>
            </a:r>
            <a:endParaRPr lang="en-US" sz="2800" dirty="0">
              <a:solidFill>
                <a:srgbClr val="293338"/>
              </a:solidFill>
            </a:endParaRPr>
          </a:p>
          <a:p>
            <a:r>
              <a:rPr lang="en-US" sz="2800" dirty="0">
                <a:solidFill>
                  <a:srgbClr val="293338"/>
                </a:solidFill>
                <a:hlinkClick r:id="rId3"/>
              </a:rPr>
              <a:t>github.com/GTSSUG</a:t>
            </a:r>
            <a:endParaRPr lang="en-US" sz="2800" dirty="0">
              <a:solidFill>
                <a:srgbClr val="293338"/>
              </a:solidFill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EAD29-23F5-428C-8799-BE8FD6211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18" y="56623"/>
            <a:ext cx="5262791" cy="24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8E082BA1-DE00-4A6F-9DFC-ADF14AC7DBD8}"/>
              </a:ext>
            </a:extLst>
          </p:cNvPr>
          <p:cNvSpPr txBox="1">
            <a:spLocks/>
          </p:cNvSpPr>
          <p:nvPr/>
        </p:nvSpPr>
        <p:spPr>
          <a:xfrm>
            <a:off x="527990" y="647359"/>
            <a:ext cx="11191043" cy="89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PASS Summit 2018 Registration Offer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527989" y="1942198"/>
            <a:ext cx="6418273" cy="444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</a:rPr>
              <a:t>Save $150 USD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Register for PASS Summit and as a member of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r>
              <a:rPr lang="en-US" b="1" dirty="0">
                <a:solidFill>
                  <a:srgbClr val="2CCCD3">
                    <a:lumMod val="50000"/>
                  </a:srgbClr>
                </a:solidFill>
                <a:latin typeface="Segoe UI"/>
              </a:rPr>
              <a:t>SQL Server local user group Guatemala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you can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save $150 USD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off your conference registration price.  </a:t>
            </a:r>
          </a:p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To access your exclusive discount, use </a:t>
            </a:r>
            <a:r>
              <a:rPr lang="en-US" dirty="0">
                <a:solidFill>
                  <a:srgbClr val="2CCCD3">
                    <a:lumMod val="50000"/>
                  </a:srgbClr>
                </a:solidFill>
              </a:rPr>
              <a:t>code </a:t>
            </a:r>
            <a:r>
              <a:rPr lang="en-US" b="1" dirty="0">
                <a:solidFill>
                  <a:srgbClr val="2CCCD3">
                    <a:lumMod val="50000"/>
                  </a:srgbClr>
                </a:solidFill>
              </a:rPr>
              <a:t>LSDISM0UC</a:t>
            </a:r>
            <a:r>
              <a:rPr lang="en-US" dirty="0">
                <a:solidFill>
                  <a:srgbClr val="2CCCD3">
                    <a:lumMod val="50000"/>
                  </a:srgbClr>
                </a:solidFill>
              </a:rPr>
              <a:t> when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you register and your savings will calculate at time of registration.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Register between September 17 – 22, 2018 and be entered into a daily prize draw, and grand prize draw for a COMP to PASS Summit 2019**!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*Unique discount code cannot be applied retroactively and cannot be combined with any other offers.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** Terms and Conditions apply – scan QR code to view.</a:t>
            </a:r>
            <a:endParaRPr kumimoji="0" lang="en-CA" sz="105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5C7F9D-F48C-4359-A680-2E45F47453D6}"/>
              </a:ext>
            </a:extLst>
          </p:cNvPr>
          <p:cNvGrpSpPr/>
          <p:nvPr/>
        </p:nvGrpSpPr>
        <p:grpSpPr>
          <a:xfrm>
            <a:off x="6946263" y="1539959"/>
            <a:ext cx="4598358" cy="1598711"/>
            <a:chOff x="6513177" y="1298666"/>
            <a:chExt cx="4598358" cy="159871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D07F9F-B711-4F56-BBAB-AC5520CD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26369" y="1298666"/>
              <a:ext cx="4371975" cy="10429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BE178-B7EF-4A0D-B358-CB6E0BFE7654}"/>
                </a:ext>
              </a:extLst>
            </p:cNvPr>
            <p:cNvSpPr txBox="1"/>
            <p:nvPr/>
          </p:nvSpPr>
          <p:spPr>
            <a:xfrm>
              <a:off x="6513177" y="2574212"/>
              <a:ext cx="45983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5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GROUP REFERRAL DISCOUNT CODE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E1CC-1A70-4D69-937D-D3C615F46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90" y="4501491"/>
            <a:ext cx="2182804" cy="2240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02EA7C-A777-4D3A-BA4D-AD3792C709A3}"/>
              </a:ext>
            </a:extLst>
          </p:cNvPr>
          <p:cNvSpPr txBox="1"/>
          <p:nvPr/>
        </p:nvSpPr>
        <p:spPr>
          <a:xfrm>
            <a:off x="6946262" y="3362396"/>
            <a:ext cx="4597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 Summit is the largest conference for technical professionals who leverage the Microsoft Data Platform.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the skills and community connections you need to advance your company and career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5C2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45C2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B2CC17-17A5-45D6-B946-369316AFC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LSDISM0UC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512" y="562176"/>
            <a:ext cx="109728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Upcoming Virtual Group Webinars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1275B-D92A-49BC-9C85-BF3AE98BB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8112" y="1457865"/>
          <a:ext cx="10515600" cy="4837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4678">
                  <a:extLst>
                    <a:ext uri="{9D8B030D-6E8A-4147-A177-3AD203B41FA5}">
                      <a16:colId xmlns:a16="http://schemas.microsoft.com/office/drawing/2014/main" val="3223277656"/>
                    </a:ext>
                  </a:extLst>
                </a:gridCol>
                <a:gridCol w="1161459">
                  <a:extLst>
                    <a:ext uri="{9D8B030D-6E8A-4147-A177-3AD203B41FA5}">
                      <a16:colId xmlns:a16="http://schemas.microsoft.com/office/drawing/2014/main" val="4190591231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552046394"/>
                    </a:ext>
                  </a:extLst>
                </a:gridCol>
                <a:gridCol w="3485072">
                  <a:extLst>
                    <a:ext uri="{9D8B030D-6E8A-4147-A177-3AD203B41FA5}">
                      <a16:colId xmlns:a16="http://schemas.microsoft.com/office/drawing/2014/main" val="1047595949"/>
                    </a:ext>
                  </a:extLst>
                </a:gridCol>
                <a:gridCol w="2636912">
                  <a:extLst>
                    <a:ext uri="{9D8B030D-6E8A-4147-A177-3AD203B41FA5}">
                      <a16:colId xmlns:a16="http://schemas.microsoft.com/office/drawing/2014/main" val="4213739382"/>
                    </a:ext>
                  </a:extLst>
                </a:gridCol>
              </a:tblGrid>
              <a:tr h="3786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Virtual Group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Meeting Date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Time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Topic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Website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34571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 Night SQL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01:00 – 02:30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Populating a Data Warehouse with SSIS and BimlSnap - Jim Miller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saturdaynightsql.pass.org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06853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02:30 – 03:30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and Use cases for working with Azure Databricks - Ginger Grant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84617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 Italian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Real-Time Dashboard in Power BI - Andrea Uggetti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globalitalian.pass.org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184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Introduction to Partitioning - Andrew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Pruski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305562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in Technology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Azure Databricks, a scalable data solution – 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Ginger Grant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430632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 Development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Busy is a Four-Letter Word - Jes Borland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professionaldevelopment.pass.org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07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22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216563" y="6043462"/>
            <a:ext cx="435781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Visit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Segoe"/>
                <a:hlinkClick r:id="rId3"/>
              </a:rPr>
              <a:t>sqlsaturday.com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 to register for an event near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0687" r="10436" b="44193"/>
          <a:stretch/>
        </p:blipFill>
        <p:spPr>
          <a:xfrm>
            <a:off x="1666322" y="5657728"/>
            <a:ext cx="4425351" cy="839914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FFA9DF7E-E050-4F93-A0E8-115B3FCE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18" y="322890"/>
            <a:ext cx="10972800" cy="685800"/>
          </a:xfrm>
        </p:spPr>
        <p:txBody>
          <a:bodyPr/>
          <a:lstStyle/>
          <a:p>
            <a:r>
              <a:rPr lang="en-CA" dirty="0">
                <a:latin typeface="+mj-lt"/>
              </a:rPr>
              <a:t>Upcoming </a:t>
            </a:r>
            <a:r>
              <a:rPr lang="en-CA" dirty="0" err="1">
                <a:latin typeface="+mj-lt"/>
              </a:rPr>
              <a:t>SQLSaturdays</a:t>
            </a:r>
            <a:endParaRPr lang="en-CA" dirty="0">
              <a:latin typeface="+mj-lt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 bwMode="auto">
          <a:xfrm>
            <a:off x="2089435" y="1349767"/>
            <a:ext cx="4072697" cy="278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Charlotte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27		Lincoln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03		Oregon</a:t>
            </a:r>
          </a:p>
          <a:p>
            <a:pPr marL="0" marR="0" lvl="1" indent="0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None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</a:endParaRP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6" name="Content Placeholder 12"/>
          <p:cNvSpPr txBox="1">
            <a:spLocks/>
          </p:cNvSpPr>
          <p:nvPr/>
        </p:nvSpPr>
        <p:spPr bwMode="auto">
          <a:xfrm>
            <a:off x="6129623" y="1348834"/>
            <a:ext cx="4214068" cy="26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Holland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Sofia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Madrid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27		Munich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03		Banja Luka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Tallinn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B2E32EA-86E1-4BE5-B6C0-D21388B87A93}"/>
              </a:ext>
            </a:extLst>
          </p:cNvPr>
          <p:cNvSpPr txBox="1">
            <a:spLocks/>
          </p:cNvSpPr>
          <p:nvPr/>
        </p:nvSpPr>
        <p:spPr bwMode="auto">
          <a:xfrm>
            <a:off x="6113368" y="5409480"/>
            <a:ext cx="4214068" cy="144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  <a:p>
            <a:pPr marL="0" marR="0" lvl="1" indent="0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None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1E01DB28-5ADA-45E9-A53C-A2AB03BC4A0B}"/>
              </a:ext>
            </a:extLst>
          </p:cNvPr>
          <p:cNvSpPr txBox="1">
            <a:spLocks/>
          </p:cNvSpPr>
          <p:nvPr/>
        </p:nvSpPr>
        <p:spPr bwMode="auto">
          <a:xfrm>
            <a:off x="2089435" y="3272422"/>
            <a:ext cx="4040188" cy="342326"/>
          </a:xfrm>
          <a:prstGeom prst="rect">
            <a:avLst/>
          </a:prstGeom>
          <a:solidFill>
            <a:srgbClr val="29BEC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LATAM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D6E3CD9C-89C1-42AC-B462-F71E1C2A8C4E}"/>
              </a:ext>
            </a:extLst>
          </p:cNvPr>
          <p:cNvSpPr txBox="1">
            <a:spLocks/>
          </p:cNvSpPr>
          <p:nvPr/>
        </p:nvSpPr>
        <p:spPr bwMode="auto">
          <a:xfrm>
            <a:off x="2089435" y="3624383"/>
            <a:ext cx="4214068" cy="123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El Salvador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Salvador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17		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</a:rPr>
              <a:t>Costa Rica – BI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Rio de Janeiro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E9BEF6AE-16D1-49D0-8FB2-776A56D1830D}"/>
              </a:ext>
            </a:extLst>
          </p:cNvPr>
          <p:cNvSpPr txBox="1">
            <a:spLocks/>
          </p:cNvSpPr>
          <p:nvPr/>
        </p:nvSpPr>
        <p:spPr bwMode="auto">
          <a:xfrm>
            <a:off x="6129623" y="3267603"/>
            <a:ext cx="4040188" cy="347144"/>
          </a:xfrm>
          <a:prstGeom prst="rect">
            <a:avLst/>
          </a:prstGeom>
          <a:solidFill>
            <a:srgbClr val="0DB28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APAC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F433E917-A422-4F97-AA9D-CCCCEB2C3A6A}"/>
              </a:ext>
            </a:extLst>
          </p:cNvPr>
          <p:cNvSpPr txBox="1">
            <a:spLocks/>
          </p:cNvSpPr>
          <p:nvPr/>
        </p:nvSpPr>
        <p:spPr bwMode="auto">
          <a:xfrm>
            <a:off x="2089435" y="1012260"/>
            <a:ext cx="4040188" cy="342326"/>
          </a:xfrm>
          <a:prstGeom prst="rect">
            <a:avLst/>
          </a:prstGeom>
          <a:solidFill>
            <a:srgbClr val="29BEC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US/Canada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66FE92C-FCAB-41F4-9294-A616B8396EEF}"/>
              </a:ext>
            </a:extLst>
          </p:cNvPr>
          <p:cNvSpPr txBox="1">
            <a:spLocks/>
          </p:cNvSpPr>
          <p:nvPr/>
        </p:nvSpPr>
        <p:spPr bwMode="auto">
          <a:xfrm>
            <a:off x="6129623" y="1007441"/>
            <a:ext cx="4040188" cy="347144"/>
          </a:xfrm>
          <a:prstGeom prst="rect">
            <a:avLst/>
          </a:prstGeom>
          <a:solidFill>
            <a:srgbClr val="0DB28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EMEA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7BF6481E-DAE4-4BCD-89AB-515C6DB1ADCC}"/>
              </a:ext>
            </a:extLst>
          </p:cNvPr>
          <p:cNvSpPr txBox="1">
            <a:spLocks/>
          </p:cNvSpPr>
          <p:nvPr/>
        </p:nvSpPr>
        <p:spPr bwMode="auto">
          <a:xfrm>
            <a:off x="6129623" y="3617514"/>
            <a:ext cx="4321285" cy="18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Bangladesh</a:t>
            </a:r>
          </a:p>
        </p:txBody>
      </p:sp>
    </p:spTree>
    <p:extLst>
      <p:ext uri="{BB962C8B-B14F-4D97-AF65-F5344CB8AC3E}">
        <p14:creationId xmlns:p14="http://schemas.microsoft.com/office/powerpoint/2010/main" val="259626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43F5E85-5281-46D0-835B-9A1DFAD2E4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434041" y="0"/>
            <a:ext cx="3723992" cy="3895868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Join PASS to Grow Your Career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764D51-CBDB-45A2-A736-19084890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953" y="4487770"/>
            <a:ext cx="2923824" cy="207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29BF78-37EB-4A96-999F-02AF459C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9" y="4487770"/>
            <a:ext cx="3887282" cy="1724260"/>
          </a:xfrm>
          <a:prstGeom prst="rect">
            <a:avLst/>
          </a:prstGeom>
        </p:spPr>
      </p:pic>
      <p:pic>
        <p:nvPicPr>
          <p:cNvPr id="20" name="Picture 19">
            <a:hlinkClick r:id="rId6"/>
            <a:extLst>
              <a:ext uri="{FF2B5EF4-FFF2-40B4-BE49-F238E27FC236}">
                <a16:creationId xmlns:a16="http://schemas.microsoft.com/office/drawing/2014/main" id="{A753B573-9993-4C4A-9EFE-F7D3BAF6D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459" y="4487770"/>
            <a:ext cx="2831156" cy="1724260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4B216A7-5CA1-46EA-9B23-4209DC10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989" y="3937480"/>
            <a:ext cx="4332769" cy="390525"/>
          </a:xfrm>
        </p:spPr>
        <p:txBody>
          <a:bodyPr/>
          <a:lstStyle/>
          <a:p>
            <a:r>
              <a:rPr lang="en-US" sz="2000" dirty="0"/>
              <a:t>The Community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43880B9-00B7-4EAB-9D0C-64F97903C196}"/>
              </a:ext>
            </a:extLst>
          </p:cNvPr>
          <p:cNvSpPr txBox="1">
            <a:spLocks/>
          </p:cNvSpPr>
          <p:nvPr/>
        </p:nvSpPr>
        <p:spPr>
          <a:xfrm>
            <a:off x="5185953" y="3943742"/>
            <a:ext cx="2927533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Benefits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735E51A-0438-4B81-BA23-FD62D17CD74B}"/>
              </a:ext>
            </a:extLst>
          </p:cNvPr>
          <p:cNvSpPr txBox="1">
            <a:spLocks/>
          </p:cNvSpPr>
          <p:nvPr/>
        </p:nvSpPr>
        <p:spPr>
          <a:xfrm>
            <a:off x="8880459" y="3939161"/>
            <a:ext cx="2927533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… Join Today!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9C7986F-358B-4FDF-A371-1B787A037E93}"/>
              </a:ext>
            </a:extLst>
          </p:cNvPr>
          <p:cNvSpPr txBox="1">
            <a:spLocks/>
          </p:cNvSpPr>
          <p:nvPr/>
        </p:nvSpPr>
        <p:spPr>
          <a:xfrm>
            <a:off x="527989" y="1912858"/>
            <a:ext cx="10569938" cy="207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Become a member and gain free access to: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Online educational content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Live webinars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In-person meetups, events, and conferences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Networking, volunteering, and speaking opportunities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CC1D603-B051-446C-852E-94CA6B80E65D}"/>
              </a:ext>
            </a:extLst>
          </p:cNvPr>
          <p:cNvSpPr txBox="1">
            <a:spLocks/>
          </p:cNvSpPr>
          <p:nvPr/>
        </p:nvSpPr>
        <p:spPr>
          <a:xfrm>
            <a:off x="527988" y="1466043"/>
            <a:ext cx="9443785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Connect with a global network of 250,000+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82794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CEF710-74B7-8440-A204-6611BACF8AED}"/>
              </a:ext>
            </a:extLst>
          </p:cNvPr>
          <p:cNvSpPr txBox="1"/>
          <p:nvPr/>
        </p:nvSpPr>
        <p:spPr>
          <a:xfrm>
            <a:off x="1062040" y="384901"/>
            <a:ext cx="1004405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SQL Server 2019 CTP: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 is live! you can learn more about the new features and give it a try: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  <a:hlinkClick r:id="rId3"/>
            </a:endParaRP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https://www.microsoft.com/en-us/sql-server/sql-server-2019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9CB903D-1D93-F44B-BD7C-C472E0B6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2" y="517633"/>
            <a:ext cx="10972800" cy="685800"/>
          </a:xfrm>
        </p:spPr>
        <p:txBody>
          <a:bodyPr/>
          <a:lstStyle/>
          <a:p>
            <a:r>
              <a:rPr lang="en-US" dirty="0"/>
              <a:t>Newsletter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25817-EF73-4F38-B643-DDAD75486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52" y="2793282"/>
            <a:ext cx="807720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103CC-2454-4219-8E80-AFA0F10A9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68" y="762421"/>
            <a:ext cx="3039369" cy="7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4EBC-1C2E-4CCB-B113-3CDDC62E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172" y="1448178"/>
            <a:ext cx="8519653" cy="164161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Congratulations to Allan Barrera for his new job!!!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E4CB6-CC0E-49C2-A869-F1707425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41" y="3089788"/>
            <a:ext cx="2530978" cy="253097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737C22-48AD-4927-8198-290E75CBE381}"/>
              </a:ext>
            </a:extLst>
          </p:cNvPr>
          <p:cNvSpPr txBox="1">
            <a:spLocks/>
          </p:cNvSpPr>
          <p:nvPr/>
        </p:nvSpPr>
        <p:spPr>
          <a:xfrm>
            <a:off x="5715446" y="3534248"/>
            <a:ext cx="5382046" cy="1641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@</a:t>
            </a:r>
            <a:r>
              <a:rPr lang="en-US" sz="3200" dirty="0" err="1"/>
              <a:t>guatemallan</a:t>
            </a:r>
            <a:endParaRPr lang="en-US" sz="3200" dirty="0"/>
          </a:p>
          <a:p>
            <a:pPr algn="ctr"/>
            <a:r>
              <a:rPr lang="en-US" sz="3200" dirty="0"/>
              <a:t>in/</a:t>
            </a:r>
            <a:r>
              <a:rPr lang="en-US" sz="3200" dirty="0" err="1"/>
              <a:t>guatemallan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66345"/>
      </p:ext>
    </p:extLst>
  </p:cSld>
  <p:clrMapOvr>
    <a:masterClrMapping/>
  </p:clrMapOvr>
</p:sld>
</file>

<file path=ppt/theme/theme1.xml><?xml version="1.0" encoding="utf-8"?>
<a:theme xmlns:a="http://schemas.openxmlformats.org/drawingml/2006/main" name="PASS">
  <a:themeElements>
    <a:clrScheme name="Custom 2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F9423A"/>
      </a:hlink>
      <a:folHlink>
        <a:srgbClr val="F9423A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2.xml><?xml version="1.0" encoding="utf-8"?>
<a:theme xmlns:a="http://schemas.openxmlformats.org/drawingml/2006/main" name="PASS2017">
  <a:themeElements>
    <a:clrScheme name="PASS ">
      <a:dk1>
        <a:srgbClr val="000000"/>
      </a:dk1>
      <a:lt1>
        <a:srgbClr val="FFFFFF"/>
      </a:lt1>
      <a:dk2>
        <a:srgbClr val="F9413A"/>
      </a:dk2>
      <a:lt2>
        <a:srgbClr val="2CCCD3"/>
      </a:lt2>
      <a:accent1>
        <a:srgbClr val="6558B1"/>
      </a:accent1>
      <a:accent2>
        <a:srgbClr val="AF272F"/>
      </a:accent2>
      <a:accent3>
        <a:srgbClr val="2E008B"/>
      </a:accent3>
      <a:accent4>
        <a:srgbClr val="007377"/>
      </a:accent4>
      <a:accent5>
        <a:srgbClr val="00793E"/>
      </a:accent5>
      <a:accent6>
        <a:srgbClr val="F9413A"/>
      </a:accent6>
      <a:hlink>
        <a:srgbClr val="2CCCD3"/>
      </a:hlink>
      <a:folHlink>
        <a:srgbClr val="2CCCD3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2017" id="{7F2EDAA7-1BE8-5541-984F-C8D2BFAB6540}" vid="{CF91991A-FA34-444D-B243-010559AC70E6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ASS">
  <a:themeElements>
    <a:clrScheme name="Custom 2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F9423A"/>
      </a:hlink>
      <a:folHlink>
        <a:srgbClr val="F9423A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929</Words>
  <Application>Microsoft Office PowerPoint</Application>
  <PresentationFormat>Widescreen</PresentationFormat>
  <Paragraphs>190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Gotham HTF Light</vt:lpstr>
      <vt:lpstr>Gotham Light</vt:lpstr>
      <vt:lpstr>Segoe</vt:lpstr>
      <vt:lpstr>Segoe UI</vt:lpstr>
      <vt:lpstr>Segoe UI Light</vt:lpstr>
      <vt:lpstr>Segoe UI Semilight</vt:lpstr>
      <vt:lpstr>PASS</vt:lpstr>
      <vt:lpstr>PASS2017</vt:lpstr>
      <vt:lpstr>Custom Design</vt:lpstr>
      <vt:lpstr>1_PASS</vt:lpstr>
      <vt:lpstr>PowerPoint Presentation</vt:lpstr>
      <vt:lpstr>PowerPoint Presentation</vt:lpstr>
      <vt:lpstr>PowerPoint Presentation</vt:lpstr>
      <vt:lpstr>PowerPoint Presentation</vt:lpstr>
      <vt:lpstr>Upcoming Virtual Group Webinars</vt:lpstr>
      <vt:lpstr>Upcoming SQLSaturdays</vt:lpstr>
      <vt:lpstr>Join PASS to Grow Your Career</vt:lpstr>
      <vt:lpstr>Newsletter</vt:lpstr>
      <vt:lpstr>PowerPoint Presentation</vt:lpstr>
      <vt:lpstr>Job openings</vt:lpstr>
      <vt:lpstr>PowerPoint Presentation</vt:lpstr>
      <vt:lpstr>PowerPoint Presentation</vt:lpstr>
      <vt:lpstr>PowerPoint Presentation</vt:lpstr>
      <vt:lpstr>Want to write technical articles?</vt:lpstr>
      <vt:lpstr>Call for speakers</vt:lpstr>
      <vt:lpstr>Main Presentation</vt:lpstr>
      <vt:lpstr>Sponsors</vt:lpstr>
      <vt:lpstr>Resources</vt:lpstr>
      <vt:lpstr>Follow us</vt:lpstr>
      <vt:lpstr>Connect with 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Partnership Update</dc:title>
  <dc:creator>Sonya Waitman</dc:creator>
  <cp:lastModifiedBy>Robles Marroquin, Carlos Alberto</cp:lastModifiedBy>
  <cp:revision>572</cp:revision>
  <dcterms:created xsi:type="dcterms:W3CDTF">2017-01-09T02:44:56Z</dcterms:created>
  <dcterms:modified xsi:type="dcterms:W3CDTF">2018-10-26T00:09:21Z</dcterms:modified>
</cp:coreProperties>
</file>